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Poppins" panose="00000500000000000000" pitchFamily="2" charset="0"/>
      <p:regular r:id="rId20"/>
      <p:bold r:id="rId21"/>
      <p:italic r:id="rId22"/>
      <p:boldItalic r:id="rId23"/>
    </p:embeddedFont>
    <p:embeddedFont>
      <p:font typeface="Poppins ExtraBold" panose="00000900000000000000" pitchFamily="2" charset="0"/>
      <p:bold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i9jDNTsmVpCWHbiopCjgrxUBcRY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D95F05F-11A6-497E-8261-A880D4DBF9CB}">
  <a:tblStyle styleId="{BD95F05F-11A6-497E-8261-A880D4DBF9C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 b="off" i="off"/>
      <a:tcStyle>
        <a:tcBdr/>
        <a:fill>
          <a:solidFill>
            <a:srgbClr val="CDD4E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DD4E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46ee322183_1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6" name="Google Shape;176;g146ee322183_1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46ee322183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7" name="Google Shape;187;g146ee322183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98" name="Google Shape;19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12" name="Google Shape;2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46ee3221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98" name="Google Shape;98;g146ee3221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1" name="Google Shape;13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46ee322183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42" name="Google Shape;142;g146ee322183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3" name="Google Shape;15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146ee32218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5" name="Google Shape;165;g146ee32218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3" name="Google Shape;1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4" name="Google Shape;6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5" name="Google Shape;6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26" name="Google Shape;2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" name="Google Shape;2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0" name="Google Shape;4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1" name="Google Shape;4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4" name="Google Shape;44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5" name="Google Shape;45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2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8" name="Google Shape;5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9" name="Google Shape;5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ftr" idx="11"/>
          </p:nvPr>
        </p:nvSpPr>
        <p:spPr>
          <a:xfrm>
            <a:off x="8017165" y="6356350"/>
            <a:ext cx="333663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1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p15"/>
          <p:cNvSpPr txBox="1">
            <a:spLocks noGrp="1"/>
          </p:cNvSpPr>
          <p:nvPr>
            <p:ph type="sldNum" idx="12"/>
          </p:nvPr>
        </p:nvSpPr>
        <p:spPr>
          <a:xfrm>
            <a:off x="11353800" y="6356350"/>
            <a:ext cx="4433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fill.foundation/competition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form.jotform.com/22080504302003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"/>
          <p:cNvSpPr/>
          <p:nvPr/>
        </p:nvSpPr>
        <p:spPr>
          <a:xfrm>
            <a:off x="0" y="1"/>
            <a:ext cx="12192000" cy="6016856"/>
          </a:xfrm>
          <a:prstGeom prst="rect">
            <a:avLst/>
          </a:prstGeom>
          <a:gradFill>
            <a:gsLst>
              <a:gs pos="0">
                <a:srgbClr val="2E3DA9"/>
              </a:gs>
              <a:gs pos="58000">
                <a:srgbClr val="A9BEE4"/>
              </a:gs>
              <a:gs pos="100000">
                <a:srgbClr val="92D05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Google Shape;77;p1"/>
          <p:cNvSpPr txBox="1"/>
          <p:nvPr/>
        </p:nvSpPr>
        <p:spPr>
          <a:xfrm>
            <a:off x="6806555" y="6485000"/>
            <a:ext cx="2976419" cy="25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Copyright 2023-2024 Foundation for Impact on Literacy and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456" y="6285390"/>
            <a:ext cx="2179481" cy="34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82974" y="6209102"/>
            <a:ext cx="2179480" cy="499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589375"/>
            <a:ext cx="12192000" cy="427482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"/>
          <p:cNvSpPr/>
          <p:nvPr/>
        </p:nvSpPr>
        <p:spPr>
          <a:xfrm rot="-5400000">
            <a:off x="9604497" y="-4101"/>
            <a:ext cx="2583405" cy="2591597"/>
          </a:xfrm>
          <a:prstGeom prst="triangle">
            <a:avLst>
              <a:gd name="adj" fmla="val 10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"/>
          <p:cNvSpPr txBox="1"/>
          <p:nvPr/>
        </p:nvSpPr>
        <p:spPr>
          <a:xfrm rot="2700000">
            <a:off x="10574598" y="442172"/>
            <a:ext cx="144292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ECO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DIARY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911600" y="1267714"/>
            <a:ext cx="4673600" cy="382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46ee322183_1_20"/>
          <p:cNvSpPr txBox="1"/>
          <p:nvPr/>
        </p:nvSpPr>
        <p:spPr>
          <a:xfrm>
            <a:off x="11353800" y="6356350"/>
            <a:ext cx="44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000" b="0" i="0" u="none" strike="noStrike" cap="none" dirty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9" name="Google Shape;179;g146ee322183_1_20"/>
          <p:cNvGraphicFramePr/>
          <p:nvPr>
            <p:extLst>
              <p:ext uri="{D42A27DB-BD31-4B8C-83A1-F6EECF244321}">
                <p14:modId xmlns:p14="http://schemas.microsoft.com/office/powerpoint/2010/main" val="1839168862"/>
              </p:ext>
            </p:extLst>
          </p:nvPr>
        </p:nvGraphicFramePr>
        <p:xfrm>
          <a:off x="498094" y="1527119"/>
          <a:ext cx="11299050" cy="4880100"/>
        </p:xfrm>
        <a:graphic>
          <a:graphicData uri="http://schemas.openxmlformats.org/drawingml/2006/table">
            <a:tbl>
              <a:tblPr firstRow="1" bandRow="1">
                <a:noFill/>
                <a:tableStyleId>{BD95F05F-11A6-497E-8261-A880D4DBF9CB}</a:tableStyleId>
              </a:tblPr>
              <a:tblGrid>
                <a:gridCol w="112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18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                                                      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Evaluate your final results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(You will add photos/images/drawings on this slide). </a:t>
                      </a:r>
                      <a:endParaRPr lang="en-US"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14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80" name="Google Shape;180;g146ee322183_1_20"/>
          <p:cNvSpPr txBox="1"/>
          <p:nvPr/>
        </p:nvSpPr>
        <p:spPr>
          <a:xfrm>
            <a:off x="8759674" y="0"/>
            <a:ext cx="3432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1" i="0" u="none" strike="noStrike" cap="none" dirty="0">
                <a:solidFill>
                  <a:srgbClr val="92D050"/>
                </a:solidFill>
                <a:latin typeface="Poppins"/>
                <a:ea typeface="Poppins"/>
                <a:cs typeface="Poppins"/>
                <a:sym typeface="Poppins"/>
              </a:rPr>
              <a:t>        </a:t>
            </a:r>
            <a:r>
              <a:rPr lang="en-US" sz="3800" b="1" i="0" u="none" strike="noStrike" cap="none" dirty="0">
                <a:solidFill>
                  <a:srgbClr val="92D050"/>
                </a:solidFill>
                <a:latin typeface="Poppins"/>
                <a:ea typeface="Poppins"/>
                <a:cs typeface="Poppins"/>
                <a:sym typeface="Poppins"/>
              </a:rPr>
              <a:t>ENTRY  4</a:t>
            </a:r>
            <a:endParaRPr sz="3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1" name="Google Shape;181;g146ee322183_1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4905" y="286327"/>
            <a:ext cx="1442190" cy="117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146ee322183_1_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456" y="6456616"/>
            <a:ext cx="1099825" cy="17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g146ee322183_1_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7510" y="6415422"/>
            <a:ext cx="1099830" cy="2521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F6E762FE-9DE8-1332-0022-9ADEA8F9A01A}"/>
              </a:ext>
            </a:extLst>
          </p:cNvPr>
          <p:cNvSpPr txBox="1"/>
          <p:nvPr/>
        </p:nvSpPr>
        <p:spPr>
          <a:xfrm>
            <a:off x="2836855" y="6445602"/>
            <a:ext cx="2976419" cy="25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Copyright 2023-2024 Foundation for Impact on Literacy and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46ee322183_1_28"/>
          <p:cNvSpPr txBox="1"/>
          <p:nvPr/>
        </p:nvSpPr>
        <p:spPr>
          <a:xfrm>
            <a:off x="11353800" y="6356350"/>
            <a:ext cx="44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000" b="0" i="0" u="none" strike="noStrike" cap="none" dirty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g146ee322183_1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456" y="6456616"/>
            <a:ext cx="1099827" cy="17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146ee322183_1_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510" y="6415422"/>
            <a:ext cx="1099830" cy="252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g146ee322183_1_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4905" y="286327"/>
            <a:ext cx="1442190" cy="117961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146ee322183_1_28"/>
          <p:cNvSpPr txBox="1"/>
          <p:nvPr/>
        </p:nvSpPr>
        <p:spPr>
          <a:xfrm>
            <a:off x="9373600" y="-1150"/>
            <a:ext cx="2818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 dirty="0">
                <a:solidFill>
                  <a:srgbClr val="92D050"/>
                </a:solidFill>
                <a:latin typeface="Poppins"/>
                <a:ea typeface="Poppins"/>
                <a:cs typeface="Poppins"/>
                <a:sym typeface="Poppins"/>
              </a:rPr>
              <a:t>      ENTRY 4</a:t>
            </a:r>
            <a:endParaRPr sz="3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95" name="Google Shape;195;g146ee322183_1_28"/>
          <p:cNvGraphicFramePr/>
          <p:nvPr>
            <p:extLst>
              <p:ext uri="{D42A27DB-BD31-4B8C-83A1-F6EECF244321}">
                <p14:modId xmlns:p14="http://schemas.microsoft.com/office/powerpoint/2010/main" val="286392393"/>
              </p:ext>
            </p:extLst>
          </p:nvPr>
        </p:nvGraphicFramePr>
        <p:xfrm>
          <a:off x="498094" y="1575596"/>
          <a:ext cx="11299050" cy="4592175"/>
        </p:xfrm>
        <a:graphic>
          <a:graphicData uri="http://schemas.openxmlformats.org/drawingml/2006/table">
            <a:tbl>
              <a:tblPr firstRow="1" bandRow="1">
                <a:noFill/>
                <a:tableStyleId>{BD95F05F-11A6-497E-8261-A880D4DBF9CB}</a:tableStyleId>
              </a:tblPr>
              <a:tblGrid>
                <a:gridCol w="112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Action taken. </a:t>
                      </a:r>
                      <a:r>
                        <a:rPr lang="en-US" sz="14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(Add a paragraph below). 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2B7F7512-0145-D033-1989-52DA508B9B8C}"/>
              </a:ext>
            </a:extLst>
          </p:cNvPr>
          <p:cNvSpPr txBox="1"/>
          <p:nvPr/>
        </p:nvSpPr>
        <p:spPr>
          <a:xfrm>
            <a:off x="2771149" y="6412829"/>
            <a:ext cx="2976419" cy="25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Copyright 2023-2024 Foundation for Impact on Literacy and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1"/>
          <p:cNvSpPr txBox="1"/>
          <p:nvPr/>
        </p:nvSpPr>
        <p:spPr>
          <a:xfrm>
            <a:off x="11353800" y="6356350"/>
            <a:ext cx="4433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sz="1000" b="0" i="0" u="none" strike="noStrike" cap="none" dirty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1" name="Google Shape;201;p11"/>
          <p:cNvGraphicFramePr/>
          <p:nvPr/>
        </p:nvGraphicFramePr>
        <p:xfrm>
          <a:off x="446474" y="1826446"/>
          <a:ext cx="11299050" cy="1061685"/>
        </p:xfrm>
        <a:graphic>
          <a:graphicData uri="http://schemas.openxmlformats.org/drawingml/2006/table">
            <a:tbl>
              <a:tblPr firstRow="1" bandRow="1">
                <a:noFill/>
                <a:tableStyleId>{BD95F05F-11A6-497E-8261-A880D4DBF9CB}</a:tableStyleId>
              </a:tblPr>
              <a:tblGrid>
                <a:gridCol w="112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is the most important thing you learned in this program?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0" u="none" strike="noStrike" cap="none" dirty="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2" name="Google Shape;202;p11"/>
          <p:cNvGraphicFramePr/>
          <p:nvPr/>
        </p:nvGraphicFramePr>
        <p:xfrm>
          <a:off x="446474" y="2934413"/>
          <a:ext cx="11299050" cy="1061685"/>
        </p:xfrm>
        <a:graphic>
          <a:graphicData uri="http://schemas.openxmlformats.org/drawingml/2006/table">
            <a:tbl>
              <a:tblPr firstRow="1" bandRow="1">
                <a:noFill/>
                <a:tableStyleId>{BD95F05F-11A6-497E-8261-A880D4DBF9CB}</a:tableStyleId>
              </a:tblPr>
              <a:tblGrid>
                <a:gridCol w="112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do you wish you had spent more time on or done differently?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0" u="none" strike="noStrike" cap="none" dirty="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3" name="Google Shape;203;p11"/>
          <p:cNvGraphicFramePr/>
          <p:nvPr/>
        </p:nvGraphicFramePr>
        <p:xfrm>
          <a:off x="446474" y="4042380"/>
          <a:ext cx="11299050" cy="1061685"/>
        </p:xfrm>
        <a:graphic>
          <a:graphicData uri="http://schemas.openxmlformats.org/drawingml/2006/table">
            <a:tbl>
              <a:tblPr firstRow="1" bandRow="1">
                <a:noFill/>
                <a:tableStyleId>{BD95F05F-11A6-497E-8261-A880D4DBF9CB}</a:tableStyleId>
              </a:tblPr>
              <a:tblGrid>
                <a:gridCol w="112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8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part of the project did you do your best work on?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6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u="none" strike="noStrike" cap="none" dirty="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4" name="Google Shape;204;p11"/>
          <p:cNvGraphicFramePr/>
          <p:nvPr/>
        </p:nvGraphicFramePr>
        <p:xfrm>
          <a:off x="446474" y="5150348"/>
          <a:ext cx="11299050" cy="1065885"/>
        </p:xfrm>
        <a:graphic>
          <a:graphicData uri="http://schemas.openxmlformats.org/drawingml/2006/table">
            <a:tbl>
              <a:tblPr firstRow="1" bandRow="1">
                <a:noFill/>
                <a:tableStyleId>{BD95F05F-11A6-497E-8261-A880D4DBF9CB}</a:tableStyleId>
              </a:tblPr>
              <a:tblGrid>
                <a:gridCol w="112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96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What did you enjoy most about this project?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10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u="none" strike="noStrike" cap="none" dirty="0">
                        <a:solidFill>
                          <a:srgbClr val="595959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05" name="Google Shape;205;p11"/>
          <p:cNvSpPr txBox="1"/>
          <p:nvPr/>
        </p:nvSpPr>
        <p:spPr>
          <a:xfrm>
            <a:off x="8224247" y="0"/>
            <a:ext cx="39678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 dirty="0">
                <a:solidFill>
                  <a:srgbClr val="92D050"/>
                </a:solidFill>
                <a:latin typeface="Poppins"/>
                <a:ea typeface="Poppins"/>
                <a:cs typeface="Poppins"/>
                <a:sym typeface="Poppins"/>
              </a:rPr>
              <a:t>        REFLECTION</a:t>
            </a:r>
            <a:endParaRPr sz="3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6" name="Google Shape;20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4905" y="286327"/>
            <a:ext cx="1442189" cy="117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456" y="6456616"/>
            <a:ext cx="1099825" cy="17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7510" y="6415422"/>
            <a:ext cx="1099830" cy="2521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C1025F05-B241-B33D-A030-E6406BF06DB0}"/>
              </a:ext>
            </a:extLst>
          </p:cNvPr>
          <p:cNvSpPr txBox="1"/>
          <p:nvPr/>
        </p:nvSpPr>
        <p:spPr>
          <a:xfrm>
            <a:off x="2831379" y="6412841"/>
            <a:ext cx="2976419" cy="25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Copyright 2023-2024 Foundation for Impact on Literacy and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4"/>
          <p:cNvSpPr/>
          <p:nvPr/>
        </p:nvSpPr>
        <p:spPr>
          <a:xfrm>
            <a:off x="0" y="-81642"/>
            <a:ext cx="12192000" cy="6337800"/>
          </a:xfrm>
          <a:prstGeom prst="rect">
            <a:avLst/>
          </a:prstGeom>
          <a:gradFill>
            <a:gsLst>
              <a:gs pos="0">
                <a:srgbClr val="2E3DA9"/>
              </a:gs>
              <a:gs pos="58000">
                <a:srgbClr val="A9BEE4"/>
              </a:gs>
              <a:gs pos="100000">
                <a:srgbClr val="92D050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6" name="Google Shape;216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456" y="6456616"/>
            <a:ext cx="1099829" cy="17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872715" y="6456616"/>
            <a:ext cx="1099829" cy="252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910262"/>
            <a:ext cx="12192000" cy="427482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4"/>
          <p:cNvSpPr txBox="1"/>
          <p:nvPr/>
        </p:nvSpPr>
        <p:spPr>
          <a:xfrm>
            <a:off x="1319275" y="1123025"/>
            <a:ext cx="9431700" cy="2980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sz="2900" dirty="0">
              <a:solidFill>
                <a:schemeClr val="lt1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dirty="0">
                <a:solidFill>
                  <a:schemeClr val="lt1"/>
                </a:solidFill>
                <a:latin typeface="+mj-lt"/>
                <a:ea typeface="Poppins ExtraBold"/>
                <a:cs typeface="Poppins ExtraBold"/>
                <a:sym typeface="Poppins ExtraBold"/>
              </a:rPr>
              <a:t>Now submit your entry! </a:t>
            </a: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lang="en-US" sz="2400" dirty="0">
              <a:solidFill>
                <a:schemeClr val="lt1"/>
              </a:solidFill>
              <a:latin typeface="+mj-lt"/>
              <a:ea typeface="Poppins ExtraBold"/>
              <a:cs typeface="Poppins ExtraBold"/>
              <a:sym typeface="Poppins ExtraBold"/>
              <a:hlinkClick r:id="rId6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+mj-lt"/>
                <a:ea typeface="Poppins ExtraBold"/>
                <a:cs typeface="Poppins ExtraBold"/>
                <a:sym typeface="Poppins ExtraBold"/>
                <a:hlinkClick r:id="rId7"/>
              </a:rPr>
              <a:t>https://www.fill.foundation/competition</a:t>
            </a:r>
            <a:endParaRPr lang="en-US" sz="1800" b="0" i="0" u="none" strike="noStrike" cap="none" dirty="0">
              <a:solidFill>
                <a:schemeClr val="lt1"/>
              </a:solidFill>
              <a:latin typeface="+mj-lt"/>
              <a:ea typeface="Poppins ExtraBold"/>
              <a:cs typeface="Poppins ExtraBold"/>
              <a:sym typeface="Poppins ExtraBol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endParaRPr lang="en-US" sz="2900" b="0" i="0" u="none" strike="noStrike" cap="none" dirty="0">
              <a:solidFill>
                <a:schemeClr val="lt1"/>
              </a:solidFill>
              <a:latin typeface="+mj-lt"/>
              <a:ea typeface="Poppins ExtraBold"/>
              <a:cs typeface="Poppins ExtraBold"/>
              <a:sym typeface="Poppins ExtraBold"/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</a:pPr>
            <a:r>
              <a:rPr lang="en-US" sz="2900" b="0" i="0" u="none" strike="noStrike" cap="none" dirty="0">
                <a:solidFill>
                  <a:schemeClr val="lt1"/>
                </a:solidFill>
                <a:latin typeface="+mj-lt"/>
                <a:ea typeface="Poppins ExtraBold"/>
                <a:cs typeface="Poppins ExtraBold"/>
                <a:sym typeface="Poppins ExtraBold"/>
              </a:rPr>
              <a:t>Thank </a:t>
            </a:r>
            <a:r>
              <a:rPr lang="en-US" sz="2900" dirty="0">
                <a:solidFill>
                  <a:schemeClr val="lt1"/>
                </a:solidFill>
                <a:latin typeface="+mj-lt"/>
                <a:ea typeface="Poppins ExtraBold"/>
                <a:cs typeface="Poppins ExtraBold"/>
                <a:sym typeface="Poppins ExtraBold"/>
              </a:rPr>
              <a:t>you for your participation and g</a:t>
            </a:r>
            <a:r>
              <a:rPr lang="en-US" sz="2900" b="0" i="0" u="none" strike="noStrike" cap="none" dirty="0">
                <a:solidFill>
                  <a:schemeClr val="lt1"/>
                </a:solidFill>
                <a:latin typeface="+mj-lt"/>
                <a:ea typeface="Poppins ExtraBold"/>
                <a:cs typeface="Poppins ExtraBold"/>
                <a:sym typeface="Poppins ExtraBold"/>
              </a:rPr>
              <a:t>ood luck!</a:t>
            </a:r>
            <a:endParaRPr sz="2900" b="0" i="0" u="none" strike="noStrike" cap="none" dirty="0">
              <a:solidFill>
                <a:schemeClr val="lt1"/>
              </a:solidFill>
              <a:latin typeface="+mj-lt"/>
              <a:ea typeface="Poppins ExtraBold"/>
              <a:cs typeface="Poppins ExtraBold"/>
              <a:sym typeface="Poppins ExtraBold"/>
            </a:endParaRPr>
          </a:p>
        </p:txBody>
      </p:sp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B0352B73-D128-3028-569E-0D8F621EBD82}"/>
              </a:ext>
            </a:extLst>
          </p:cNvPr>
          <p:cNvSpPr txBox="1"/>
          <p:nvPr/>
        </p:nvSpPr>
        <p:spPr>
          <a:xfrm>
            <a:off x="7726431" y="6429999"/>
            <a:ext cx="2972597" cy="238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Copyright 2023-2024 Foundation for Impact on Literacy and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/>
          <p:nvPr/>
        </p:nvSpPr>
        <p:spPr>
          <a:xfrm>
            <a:off x="7991811" y="0"/>
            <a:ext cx="4200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 dirty="0">
                <a:solidFill>
                  <a:srgbClr val="92D050"/>
                </a:solidFill>
                <a:latin typeface="Poppins"/>
                <a:ea typeface="Poppins"/>
                <a:cs typeface="Poppins"/>
                <a:sym typeface="Poppins"/>
              </a:rPr>
              <a:t>    INSTRUCTIONS</a:t>
            </a:r>
            <a:endParaRPr sz="3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2"/>
          <p:cNvSpPr txBox="1"/>
          <p:nvPr/>
        </p:nvSpPr>
        <p:spPr>
          <a:xfrm>
            <a:off x="11353800" y="6356350"/>
            <a:ext cx="4433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000" b="0" i="0" u="none" strike="noStrike" cap="none" dirty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"/>
          <p:cNvSpPr/>
          <p:nvPr/>
        </p:nvSpPr>
        <p:spPr>
          <a:xfrm>
            <a:off x="434081" y="1744150"/>
            <a:ext cx="10601700" cy="4370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 txBox="1"/>
          <p:nvPr/>
        </p:nvSpPr>
        <p:spPr>
          <a:xfrm>
            <a:off x="737425" y="1744150"/>
            <a:ext cx="10418100" cy="347668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Review the official competition rules prior to submitting your entry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One entry form must be completed and submitted with each team’s entry to the Eco Diary Competition. 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Teams will consist of 2-4 students.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The Eco Diary must consist of 4 entries (one for each lesson) and be completed in this Eco Diary. 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Each entry will highlight specific actions taken by your team to protect the earth and improve the   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     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environment in your community.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6.   Each diary entry will include a picture and a paragraph to explain your steps taken. </a:t>
            </a:r>
            <a:endParaRPr lang="en-US" sz="1800" dirty="0">
              <a:latin typeface="Arial" panose="020B0604020202020204" pitchFamily="34" charset="0"/>
            </a:endParaRPr>
          </a:p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AutoNum type="arabicPeriod" startAt="7"/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pictures must be actual photos of your team working or original, hand-created artwork of your team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latin typeface="Calibri" panose="020F0502020204030204" pitchFamily="34" charset="0"/>
              </a:rPr>
              <a:t>    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submitting the diary. </a:t>
            </a:r>
            <a:endParaRPr lang="en-US" sz="1800" dirty="0">
              <a:latin typeface="Arial" panose="020B0604020202020204" pitchFamily="34" charset="0"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8.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All paragraphs must be typed in English and must be the original work of your team.</a:t>
            </a:r>
            <a:endParaRPr lang="en-US" sz="1800" b="0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i="0" u="none" strike="noStrike" cap="none" dirty="0">
                <a:solidFill>
                  <a:schemeClr val="dk1"/>
                </a:solidFill>
              </a:rPr>
              <a:t> </a:t>
            </a: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456" y="6456616"/>
            <a:ext cx="1099831" cy="17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510" y="6415422"/>
            <a:ext cx="1099830" cy="252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Google Shape;103;g146ee322183_0_0">
            <a:extLst>
              <a:ext uri="{FF2B5EF4-FFF2-40B4-BE49-F238E27FC236}">
                <a16:creationId xmlns:a16="http://schemas.microsoft.com/office/drawing/2014/main" id="{95BB5237-32D6-5D72-EF53-978DCE2A4683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4905" y="286327"/>
            <a:ext cx="1442190" cy="117961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77;p1">
            <a:extLst>
              <a:ext uri="{FF2B5EF4-FFF2-40B4-BE49-F238E27FC236}">
                <a16:creationId xmlns:a16="http://schemas.microsoft.com/office/drawing/2014/main" id="{B0E378FA-3C8E-F989-2835-2EDA4DA6307D}"/>
              </a:ext>
            </a:extLst>
          </p:cNvPr>
          <p:cNvSpPr txBox="1"/>
          <p:nvPr/>
        </p:nvSpPr>
        <p:spPr>
          <a:xfrm>
            <a:off x="2691097" y="6445602"/>
            <a:ext cx="2976419" cy="25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Copyright 2023-2024 Foundation for Impact on Literacy and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6ee322183_0_0"/>
          <p:cNvSpPr txBox="1"/>
          <p:nvPr/>
        </p:nvSpPr>
        <p:spPr>
          <a:xfrm>
            <a:off x="11353800" y="6356350"/>
            <a:ext cx="44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sz="1000" b="0" i="0" u="none" strike="noStrike" cap="none" dirty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02" name="Google Shape;102;g146ee322183_0_0"/>
          <p:cNvGraphicFramePr/>
          <p:nvPr/>
        </p:nvGraphicFramePr>
        <p:xfrm>
          <a:off x="212854" y="1506070"/>
          <a:ext cx="11692600" cy="4684945"/>
        </p:xfrm>
        <a:graphic>
          <a:graphicData uri="http://schemas.openxmlformats.org/drawingml/2006/table">
            <a:tbl>
              <a:tblPr firstRow="1" bandRow="1">
                <a:noFill/>
                <a:tableStyleId>{BD95F05F-11A6-497E-8261-A880D4DBF9CB}</a:tableStyleId>
              </a:tblPr>
              <a:tblGrid>
                <a:gridCol w="651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9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2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0678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11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6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87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73362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97950"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3F3F3F"/>
                          </a:solidFill>
                          <a:highlight>
                            <a:schemeClr val="lt1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r>
                        <a:rPr lang="en-US" dirty="0">
                          <a:solidFill>
                            <a:srgbClr val="3F3F3F"/>
                          </a:solidFill>
                          <a:highlight>
                            <a:schemeClr val="lt1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tudent Team Member Names (First &amp; Last ) </a:t>
                      </a:r>
                      <a:endParaRPr sz="1400" u="none" strike="noStrike" cap="none" dirty="0">
                        <a:solidFill>
                          <a:srgbClr val="3F3F3F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3DA9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3F3F3F"/>
                          </a:solidFill>
                          <a:highlight>
                            <a:schemeClr val="lt1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lang="en-US" dirty="0">
                          <a:solidFill>
                            <a:srgbClr val="3F3F3F"/>
                          </a:solidFill>
                          <a:highlight>
                            <a:schemeClr val="lt1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ge</a:t>
                      </a:r>
                      <a:endParaRPr sz="1400" u="none" strike="noStrike" cap="none" dirty="0">
                        <a:solidFill>
                          <a:srgbClr val="3F3F3F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3DA9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3F3F3F"/>
                          </a:solidFill>
                          <a:highlight>
                            <a:schemeClr val="lt1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G</a:t>
                      </a:r>
                      <a:r>
                        <a:rPr lang="en-US" dirty="0">
                          <a:solidFill>
                            <a:srgbClr val="3F3F3F"/>
                          </a:solidFill>
                          <a:highlight>
                            <a:schemeClr val="lt1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rPr>
                        <a:t>rade</a:t>
                      </a:r>
                      <a:endParaRPr sz="1400" u="none" strike="noStrike" cap="none" dirty="0">
                        <a:solidFill>
                          <a:srgbClr val="3F3F3F"/>
                        </a:solidFill>
                        <a:highlight>
                          <a:schemeClr val="lt1"/>
                        </a:highlight>
                      </a:endParaRPr>
                    </a:p>
                  </a:txBody>
                  <a:tcPr marL="91450" marR="91450" marT="45725" marB="45725" anchor="b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1. </a:t>
                      </a:r>
                      <a:endParaRPr sz="1400" u="none" strike="noStrike" cap="none" dirty="0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2. </a:t>
                      </a:r>
                      <a:endParaRPr sz="1400" u="none" strike="noStrike" cap="none" dirty="0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3.</a:t>
                      </a:r>
                      <a:endParaRPr sz="1400" u="none" strike="noStrike" cap="none" dirty="0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4. </a:t>
                      </a:r>
                      <a:endParaRPr sz="1400" u="none" strike="noStrike" cap="none" dirty="0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360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Environmental Topic:</a:t>
                      </a:r>
                      <a:endParaRPr sz="1400" b="1" u="none" strike="noStrike" cap="none" dirty="0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9675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3DA9"/>
                        </a:buClr>
                        <a:buSzPts val="10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Total Project Impact: </a:t>
                      </a:r>
                      <a:endParaRPr sz="1400" b="1" u="none" strike="noStrike" cap="none" dirty="0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360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Name:</a:t>
                      </a:r>
                      <a:endParaRPr sz="1400" b="1" u="none" strike="noStrike" cap="none" dirty="0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360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3DA9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</a:t>
                      </a:r>
                      <a:r>
                        <a:rPr lang="en-US" b="1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eacher Email: </a:t>
                      </a:r>
                      <a:endParaRPr sz="1400" b="1" u="none" strike="noStrike" cap="none" dirty="0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4360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3DA9"/>
                        </a:buClr>
                        <a:buSzPts val="10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Teacher Phone:</a:t>
                      </a:r>
                      <a:endParaRPr sz="1400" b="1" u="none" strike="noStrike" cap="none" dirty="0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4360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3DA9"/>
                        </a:buClr>
                        <a:buSzPts val="10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School Name:</a:t>
                      </a:r>
                      <a:endParaRPr sz="1400" b="1" u="none" strike="noStrike" cap="none" dirty="0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43600">
                <a:tc gridSpan="4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3DA9"/>
                        </a:buClr>
                        <a:buSzPts val="10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School Address:</a:t>
                      </a:r>
                      <a:endParaRPr sz="1400" b="1" u="none" strike="noStrike" cap="none" dirty="0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7950"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latin typeface="Arial"/>
                          <a:ea typeface="Arial"/>
                          <a:cs typeface="Arial"/>
                          <a:sym typeface="Arial"/>
                        </a:rPr>
                        <a:t>City:</a:t>
                      </a:r>
                      <a:endParaRPr b="1" dirty="0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000"/>
                        <a:buFont typeface="Calibri"/>
                        <a:buNone/>
                      </a:pPr>
                      <a:endParaRPr sz="1400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3DA9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</a:t>
                      </a:r>
                      <a:r>
                        <a:rPr lang="en-US" b="1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tate</a:t>
                      </a:r>
                      <a:r>
                        <a:rPr lang="en-US" sz="1400" b="1" u="none" strike="noStrike" cap="none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sz="1400" b="1" u="none" strike="noStrike" cap="none" dirty="0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3DA9"/>
                        </a:buClr>
                        <a:buSzPts val="10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Zip</a:t>
                      </a:r>
                      <a:r>
                        <a:rPr lang="en-US" sz="1400" b="1" u="none" strike="noStrike" cap="none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:</a:t>
                      </a:r>
                      <a:endParaRPr sz="1400" b="1" u="none" strike="noStrike" cap="none" dirty="0">
                        <a:solidFill>
                          <a:srgbClr val="3F3F3F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7950">
                <a:tc gridSpan="3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2E3DA9"/>
                        </a:buClr>
                        <a:buSzPts val="1000"/>
                        <a:buFont typeface="Arial"/>
                        <a:buNone/>
                      </a:pPr>
                      <a:r>
                        <a:rPr lang="en-US" sz="1400" b="1" u="none" strike="noStrike" cap="none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</a:t>
                      </a:r>
                      <a:r>
                        <a:rPr lang="en-US" b="1" dirty="0">
                          <a:solidFill>
                            <a:srgbClr val="3F3F3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rincipal Name:</a:t>
                      </a:r>
                      <a:endParaRPr sz="1400" b="1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endParaRPr sz="1400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103" name="Google Shape;103;g146ee32218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4905" y="286327"/>
            <a:ext cx="1442190" cy="1179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146ee322183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456" y="6456616"/>
            <a:ext cx="1099831" cy="17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46ee322183_0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7510" y="6415422"/>
            <a:ext cx="1099830" cy="2521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5CD63705-C65F-FB94-34F6-E30D36A5208C}"/>
              </a:ext>
            </a:extLst>
          </p:cNvPr>
          <p:cNvSpPr txBox="1"/>
          <p:nvPr/>
        </p:nvSpPr>
        <p:spPr>
          <a:xfrm>
            <a:off x="2798526" y="6422032"/>
            <a:ext cx="2976419" cy="25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Copyright 2023-2024 Foundation for Impact on Literacy and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/>
          <p:nvPr/>
        </p:nvSpPr>
        <p:spPr>
          <a:xfrm>
            <a:off x="11353800" y="6356350"/>
            <a:ext cx="4433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1000" b="0" i="0" u="none" strike="noStrike" cap="none" dirty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12" name="Google Shape;112;p3"/>
          <p:cNvGraphicFramePr/>
          <p:nvPr>
            <p:extLst>
              <p:ext uri="{D42A27DB-BD31-4B8C-83A1-F6EECF244321}">
                <p14:modId xmlns:p14="http://schemas.microsoft.com/office/powerpoint/2010/main" val="4001943170"/>
              </p:ext>
            </p:extLst>
          </p:nvPr>
        </p:nvGraphicFramePr>
        <p:xfrm>
          <a:off x="498094" y="1527119"/>
          <a:ext cx="11299050" cy="4825050"/>
        </p:xfrm>
        <a:graphic>
          <a:graphicData uri="http://schemas.openxmlformats.org/drawingml/2006/table">
            <a:tbl>
              <a:tblPr firstRow="1" bandRow="1">
                <a:noFill/>
                <a:tableStyleId>{BD95F05F-11A6-497E-8261-A880D4DBF9CB}</a:tableStyleId>
              </a:tblPr>
              <a:tblGrid>
                <a:gridCol w="112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7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                                            Research environmental issues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(You will add photos/images/drawings on this slide). 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76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b="0" u="none" strike="noStrike" cap="none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3" name="Google Shape;113;p3"/>
          <p:cNvSpPr txBox="1"/>
          <p:nvPr/>
        </p:nvSpPr>
        <p:spPr>
          <a:xfrm>
            <a:off x="8759674" y="0"/>
            <a:ext cx="3432300" cy="8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r>
              <a:rPr lang="en-US" sz="5000" b="1" i="0" u="none" strike="noStrike" cap="none" dirty="0">
                <a:solidFill>
                  <a:srgbClr val="92D050"/>
                </a:solidFill>
                <a:latin typeface="Poppins"/>
                <a:ea typeface="Poppins"/>
                <a:cs typeface="Poppins"/>
                <a:sym typeface="Poppins"/>
              </a:rPr>
              <a:t>         </a:t>
            </a:r>
            <a:r>
              <a:rPr lang="en-US" sz="3800" b="1" i="0" u="none" strike="noStrike" cap="none" dirty="0">
                <a:solidFill>
                  <a:srgbClr val="92D050"/>
                </a:solidFill>
                <a:latin typeface="Poppins"/>
                <a:ea typeface="Poppins"/>
                <a:cs typeface="Poppins"/>
                <a:sym typeface="Poppins"/>
              </a:rPr>
              <a:t>ENTRY  1</a:t>
            </a:r>
            <a:endParaRPr sz="3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4905" y="286327"/>
            <a:ext cx="1442189" cy="117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456" y="6456616"/>
            <a:ext cx="1099831" cy="17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7510" y="6415422"/>
            <a:ext cx="1099830" cy="2521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96F95F0A-D9F2-1950-CA4A-D33EDA0B9F78}"/>
              </a:ext>
            </a:extLst>
          </p:cNvPr>
          <p:cNvSpPr txBox="1"/>
          <p:nvPr/>
        </p:nvSpPr>
        <p:spPr>
          <a:xfrm>
            <a:off x="2804001" y="6445602"/>
            <a:ext cx="2976419" cy="25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Copyright 2023-2024 Foundation for Impact on Literacy and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"/>
          <p:cNvSpPr txBox="1"/>
          <p:nvPr/>
        </p:nvSpPr>
        <p:spPr>
          <a:xfrm>
            <a:off x="11353800" y="6356350"/>
            <a:ext cx="4433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sz="1000" b="0" i="0" u="none" strike="noStrike" cap="none" dirty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456" y="6456616"/>
            <a:ext cx="1099829" cy="17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510" y="6415422"/>
            <a:ext cx="1099829" cy="252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4905" y="286327"/>
            <a:ext cx="1442189" cy="117961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7" name="Google Shape;127;p4"/>
          <p:cNvGraphicFramePr/>
          <p:nvPr>
            <p:extLst>
              <p:ext uri="{D42A27DB-BD31-4B8C-83A1-F6EECF244321}">
                <p14:modId xmlns:p14="http://schemas.microsoft.com/office/powerpoint/2010/main" val="108469081"/>
              </p:ext>
            </p:extLst>
          </p:nvPr>
        </p:nvGraphicFramePr>
        <p:xfrm>
          <a:off x="498094" y="1575596"/>
          <a:ext cx="11299050" cy="4592175"/>
        </p:xfrm>
        <a:graphic>
          <a:graphicData uri="http://schemas.openxmlformats.org/drawingml/2006/table">
            <a:tbl>
              <a:tblPr firstRow="1" bandRow="1">
                <a:noFill/>
                <a:tableStyleId>{BD95F05F-11A6-497E-8261-A880D4DBF9CB}</a:tableStyleId>
              </a:tblPr>
              <a:tblGrid>
                <a:gridCol w="112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Action taken.  </a:t>
                      </a: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(Add a paragraph below) </a:t>
                      </a:r>
                      <a:endParaRPr sz="1400" b="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dirty="0">
                        <a:solidFill>
                          <a:schemeClr val="tx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8" name="Google Shape;128;p4"/>
          <p:cNvSpPr txBox="1"/>
          <p:nvPr/>
        </p:nvSpPr>
        <p:spPr>
          <a:xfrm>
            <a:off x="9373600" y="-1150"/>
            <a:ext cx="2818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 dirty="0">
                <a:solidFill>
                  <a:srgbClr val="92D050"/>
                </a:solidFill>
                <a:latin typeface="Poppins"/>
                <a:ea typeface="Poppins"/>
                <a:cs typeface="Poppins"/>
                <a:sym typeface="Poppins"/>
              </a:rPr>
              <a:t>       ENTRY 1</a:t>
            </a:r>
            <a:endParaRPr sz="3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DCAA2EBB-0350-42BC-0236-2207EC9A8ECF}"/>
              </a:ext>
            </a:extLst>
          </p:cNvPr>
          <p:cNvSpPr txBox="1"/>
          <p:nvPr/>
        </p:nvSpPr>
        <p:spPr>
          <a:xfrm>
            <a:off x="2691096" y="6412841"/>
            <a:ext cx="2976419" cy="25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Copyright 2023-2024 Foundation for Impact on Literacy and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"/>
          <p:cNvSpPr txBox="1"/>
          <p:nvPr/>
        </p:nvSpPr>
        <p:spPr>
          <a:xfrm>
            <a:off x="11353800" y="6356350"/>
            <a:ext cx="4433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000" b="0" i="0" u="none" strike="noStrike" cap="none" dirty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4" name="Google Shape;134;p5"/>
          <p:cNvGraphicFramePr/>
          <p:nvPr>
            <p:extLst>
              <p:ext uri="{D42A27DB-BD31-4B8C-83A1-F6EECF244321}">
                <p14:modId xmlns:p14="http://schemas.microsoft.com/office/powerpoint/2010/main" val="3097678303"/>
              </p:ext>
            </p:extLst>
          </p:nvPr>
        </p:nvGraphicFramePr>
        <p:xfrm>
          <a:off x="498094" y="1601994"/>
          <a:ext cx="11299050" cy="4792575"/>
        </p:xfrm>
        <a:graphic>
          <a:graphicData uri="http://schemas.openxmlformats.org/drawingml/2006/table">
            <a:tbl>
              <a:tblPr firstRow="1" bandRow="1">
                <a:noFill/>
                <a:tableStyleId>{BD95F05F-11A6-497E-8261-A880D4DBF9CB}</a:tableStyleId>
              </a:tblPr>
              <a:tblGrid>
                <a:gridCol w="112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55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                                    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Project goal and action plan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(You will add photos/images/drawings on this slide). </a:t>
                      </a:r>
                      <a:endParaRPr lang="en-US"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39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35" name="Google Shape;13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4905" y="286327"/>
            <a:ext cx="1442189" cy="1179616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5"/>
          <p:cNvSpPr txBox="1"/>
          <p:nvPr/>
        </p:nvSpPr>
        <p:spPr>
          <a:xfrm>
            <a:off x="9298725" y="0"/>
            <a:ext cx="28932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 dirty="0">
                <a:solidFill>
                  <a:srgbClr val="92D050"/>
                </a:solidFill>
                <a:latin typeface="Poppins"/>
                <a:ea typeface="Poppins"/>
                <a:cs typeface="Poppins"/>
                <a:sym typeface="Poppins"/>
              </a:rPr>
              <a:t>       ENTRY 2</a:t>
            </a:r>
            <a:endParaRPr sz="3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456" y="6456616"/>
            <a:ext cx="1099831" cy="17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7510" y="6415422"/>
            <a:ext cx="1099830" cy="2521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ECAA781F-76AE-DA22-7E1C-D45F4947FF5F}"/>
              </a:ext>
            </a:extLst>
          </p:cNvPr>
          <p:cNvSpPr txBox="1"/>
          <p:nvPr/>
        </p:nvSpPr>
        <p:spPr>
          <a:xfrm>
            <a:off x="2804002" y="6412841"/>
            <a:ext cx="2976419" cy="25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Copyright 2023-2024 Foundation for Impact on Literacy and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46ee322183_1_0"/>
          <p:cNvSpPr txBox="1"/>
          <p:nvPr/>
        </p:nvSpPr>
        <p:spPr>
          <a:xfrm>
            <a:off x="11353800" y="6356350"/>
            <a:ext cx="44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7</a:t>
            </a:fld>
            <a:endParaRPr sz="1000" b="0" i="0" u="none" strike="noStrike" cap="none" dirty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6" name="Google Shape;146;g146ee322183_1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456" y="6456616"/>
            <a:ext cx="1099827" cy="17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146ee322183_1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510" y="6415422"/>
            <a:ext cx="1099830" cy="252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146ee322183_1_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4905" y="286327"/>
            <a:ext cx="1442190" cy="1179617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146ee322183_1_0"/>
          <p:cNvSpPr txBox="1"/>
          <p:nvPr/>
        </p:nvSpPr>
        <p:spPr>
          <a:xfrm>
            <a:off x="9373600" y="-1150"/>
            <a:ext cx="2818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 dirty="0">
                <a:solidFill>
                  <a:srgbClr val="92D050"/>
                </a:solidFill>
                <a:latin typeface="Poppins"/>
                <a:ea typeface="Poppins"/>
                <a:cs typeface="Poppins"/>
                <a:sym typeface="Poppins"/>
              </a:rPr>
              <a:t>      ENTRY 2</a:t>
            </a:r>
            <a:endParaRPr sz="3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0" name="Google Shape;150;g146ee322183_1_0"/>
          <p:cNvGraphicFramePr/>
          <p:nvPr>
            <p:extLst>
              <p:ext uri="{D42A27DB-BD31-4B8C-83A1-F6EECF244321}">
                <p14:modId xmlns:p14="http://schemas.microsoft.com/office/powerpoint/2010/main" val="1759484284"/>
              </p:ext>
            </p:extLst>
          </p:nvPr>
        </p:nvGraphicFramePr>
        <p:xfrm>
          <a:off x="498094" y="1575596"/>
          <a:ext cx="11299050" cy="4384062"/>
        </p:xfrm>
        <a:graphic>
          <a:graphicData uri="http://schemas.openxmlformats.org/drawingml/2006/table">
            <a:tbl>
              <a:tblPr firstRow="1" bandRow="1">
                <a:noFill/>
                <a:tableStyleId>{BD95F05F-11A6-497E-8261-A880D4DBF9CB}</a:tableStyleId>
              </a:tblPr>
              <a:tblGrid>
                <a:gridCol w="112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Action taken. </a:t>
                      </a: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(Add a paragraph below). </a:t>
                      </a:r>
                      <a:endParaRPr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72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1EE5A4CC-8C61-6AE7-4D11-C01AA98A0CBD}"/>
              </a:ext>
            </a:extLst>
          </p:cNvPr>
          <p:cNvSpPr txBox="1"/>
          <p:nvPr/>
        </p:nvSpPr>
        <p:spPr>
          <a:xfrm>
            <a:off x="2691093" y="6438458"/>
            <a:ext cx="2976419" cy="25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Copyright 2023-2024 Foundation for Impact on Literacy and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"/>
          <p:cNvSpPr txBox="1"/>
          <p:nvPr/>
        </p:nvSpPr>
        <p:spPr>
          <a:xfrm>
            <a:off x="11353800" y="6356350"/>
            <a:ext cx="443346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sz="1000" b="0" i="0" u="none" strike="noStrike" cap="none" dirty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6" name="Google Shape;156;p7"/>
          <p:cNvGraphicFramePr/>
          <p:nvPr>
            <p:extLst>
              <p:ext uri="{D42A27DB-BD31-4B8C-83A1-F6EECF244321}">
                <p14:modId xmlns:p14="http://schemas.microsoft.com/office/powerpoint/2010/main" val="2782554108"/>
              </p:ext>
            </p:extLst>
          </p:nvPr>
        </p:nvGraphicFramePr>
        <p:xfrm>
          <a:off x="498094" y="1608195"/>
          <a:ext cx="11299050" cy="4770525"/>
        </p:xfrm>
        <a:graphic>
          <a:graphicData uri="http://schemas.openxmlformats.org/drawingml/2006/table">
            <a:tbl>
              <a:tblPr firstRow="1" bandRow="1">
                <a:noFill/>
                <a:tableStyleId>{BD95F05F-11A6-497E-8261-A880D4DBF9CB}</a:tableStyleId>
              </a:tblPr>
              <a:tblGrid>
                <a:gridCol w="112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39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                                                                </a:t>
                      </a:r>
                      <a:r>
                        <a:rPr lang="en-US" sz="16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Carry out your project in your school or community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  <a:tabLst/>
                        <a:defRPr/>
                      </a:pP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(You will add photos/images/drawings on this slide). </a:t>
                      </a:r>
                      <a:endParaRPr lang="en-US" sz="14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21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7" name="Google Shape;157;p7"/>
          <p:cNvSpPr txBox="1"/>
          <p:nvPr/>
        </p:nvSpPr>
        <p:spPr>
          <a:xfrm>
            <a:off x="9215650" y="0"/>
            <a:ext cx="29763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 dirty="0">
                <a:solidFill>
                  <a:srgbClr val="92D050"/>
                </a:solidFill>
                <a:latin typeface="Poppins"/>
                <a:ea typeface="Poppins"/>
                <a:cs typeface="Poppins"/>
                <a:sym typeface="Poppins"/>
              </a:rPr>
              <a:t>        ENTRY 3</a:t>
            </a:r>
            <a:endParaRPr sz="3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7"/>
          <p:cNvSpPr txBox="1"/>
          <p:nvPr/>
        </p:nvSpPr>
        <p:spPr>
          <a:xfrm>
            <a:off x="9516513" y="613273"/>
            <a:ext cx="1361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Google Shape;15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4905" y="286327"/>
            <a:ext cx="1442189" cy="11796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9456" y="6456616"/>
            <a:ext cx="1099825" cy="17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57510" y="6415422"/>
            <a:ext cx="1099830" cy="25214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7F5A17E1-289B-3FEB-8C7F-AC015CE911CC}"/>
              </a:ext>
            </a:extLst>
          </p:cNvPr>
          <p:cNvSpPr txBox="1"/>
          <p:nvPr/>
        </p:nvSpPr>
        <p:spPr>
          <a:xfrm>
            <a:off x="2691091" y="6384861"/>
            <a:ext cx="2976419" cy="25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Copyright 2023-2024 Foundation for Impact on Literacy and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46ee322183_1_10"/>
          <p:cNvSpPr txBox="1"/>
          <p:nvPr/>
        </p:nvSpPr>
        <p:spPr>
          <a:xfrm>
            <a:off x="11353800" y="6356350"/>
            <a:ext cx="443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92D05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1000" b="0" i="0" u="none" strike="noStrike" cap="none" dirty="0">
              <a:solidFill>
                <a:srgbClr val="92D05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9" name="Google Shape;169;g146ee322183_1_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9456" y="6456616"/>
            <a:ext cx="1099827" cy="174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g146ee322183_1_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57510" y="6415422"/>
            <a:ext cx="1099830" cy="2521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g146ee322183_1_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74905" y="286327"/>
            <a:ext cx="1442190" cy="1179617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146ee322183_1_10"/>
          <p:cNvSpPr txBox="1"/>
          <p:nvPr/>
        </p:nvSpPr>
        <p:spPr>
          <a:xfrm>
            <a:off x="9373600" y="-1150"/>
            <a:ext cx="28185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en-US" sz="3800" b="1" i="0" u="none" strike="noStrike" cap="none" dirty="0">
                <a:solidFill>
                  <a:srgbClr val="92D050"/>
                </a:solidFill>
                <a:latin typeface="Poppins"/>
                <a:ea typeface="Poppins"/>
                <a:cs typeface="Poppins"/>
                <a:sym typeface="Poppins"/>
              </a:rPr>
              <a:t>      ENTRY 3</a:t>
            </a:r>
            <a:endParaRPr sz="3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3" name="Google Shape;173;g146ee322183_1_10"/>
          <p:cNvGraphicFramePr/>
          <p:nvPr>
            <p:extLst>
              <p:ext uri="{D42A27DB-BD31-4B8C-83A1-F6EECF244321}">
                <p14:modId xmlns:p14="http://schemas.microsoft.com/office/powerpoint/2010/main" val="2932093903"/>
              </p:ext>
            </p:extLst>
          </p:nvPr>
        </p:nvGraphicFramePr>
        <p:xfrm>
          <a:off x="498094" y="1575596"/>
          <a:ext cx="11299050" cy="4592175"/>
        </p:xfrm>
        <a:graphic>
          <a:graphicData uri="http://schemas.openxmlformats.org/drawingml/2006/table">
            <a:tbl>
              <a:tblPr firstRow="1" bandRow="1">
                <a:noFill/>
                <a:tableStyleId>{BD95F05F-11A6-497E-8261-A880D4DBF9CB}</a:tableStyleId>
              </a:tblPr>
              <a:tblGrid>
                <a:gridCol w="11299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167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Action taken. </a:t>
                      </a:r>
                      <a:r>
                        <a:rPr lang="en-US" sz="1400" b="0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(Add a paragraph below).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5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2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200" u="none" strike="noStrike" cap="none" dirty="0">
                        <a:solidFill>
                          <a:srgbClr val="3F3F3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50" marR="91450" marT="45725" marB="45725">
                    <a:lnL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8D8D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Google Shape;77;p1">
            <a:extLst>
              <a:ext uri="{FF2B5EF4-FFF2-40B4-BE49-F238E27FC236}">
                <a16:creationId xmlns:a16="http://schemas.microsoft.com/office/drawing/2014/main" id="{76162F77-80B4-34F0-F733-3A9D3963109F}"/>
              </a:ext>
            </a:extLst>
          </p:cNvPr>
          <p:cNvSpPr txBox="1"/>
          <p:nvPr/>
        </p:nvSpPr>
        <p:spPr>
          <a:xfrm>
            <a:off x="2968265" y="6412829"/>
            <a:ext cx="2976419" cy="252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US" sz="700" b="0" i="1" u="none" strike="noStrike" cap="none" dirty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Copyright 2023-2024 Foundation for Impact on Literacy and Learning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543</Words>
  <Application>Microsoft Office PowerPoint</Application>
  <PresentationFormat>Widescreen</PresentationFormat>
  <Paragraphs>88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Poppins</vt:lpstr>
      <vt:lpstr>Poppins ExtraBold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Dustin Snyder</dc:creator>
  <cp:lastModifiedBy>F.I.L.L. Programs</cp:lastModifiedBy>
  <cp:revision>5</cp:revision>
  <dcterms:created xsi:type="dcterms:W3CDTF">2022-08-17T16:41:55Z</dcterms:created>
  <dcterms:modified xsi:type="dcterms:W3CDTF">2023-09-23T01:59:21Z</dcterms:modified>
</cp:coreProperties>
</file>